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dAl9gbRFb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4aGcmircA" TargetMode="External"/><Relationship Id="rId2" Type="http://schemas.openxmlformats.org/officeDocument/2006/relationships/hyperlink" Target="https://www.youtube.com/watch?v=7d3jX16nK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_CMWOwLUK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m-N9o9qN0" TargetMode="External"/><Relationship Id="rId2" Type="http://schemas.openxmlformats.org/officeDocument/2006/relationships/hyperlink" Target="https://www.youtube.com/watch?v=QQWVlCZyrW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Muzički oblici III godina</a:t>
            </a:r>
            <a:br>
              <a:rPr lang="sr-Latn-RS" dirty="0" smtClean="0"/>
            </a:br>
            <a:r>
              <a:rPr lang="sr-Latn-RS" dirty="0" smtClean="0"/>
              <a:t>Ekspozicija sonate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Mš „stanković“, predavač Teodora Tapavički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2129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završna grupa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Završna grupa (kodeta) ima zadatak da harmonski i formalno zaokruži ekspoziciju</a:t>
            </a:r>
          </a:p>
          <a:p>
            <a:r>
              <a:rPr lang="sr-Latn-RS" b="1" dirty="0" smtClean="0"/>
              <a:t>Tonalitet</a:t>
            </a:r>
            <a:r>
              <a:rPr lang="sr-Latn-RS" dirty="0" smtClean="0"/>
              <a:t> II teme, potvrđuje jasnim, često ponovljenim kadenciranjem, a nekada i orgelpunktom na T</a:t>
            </a:r>
          </a:p>
          <a:p>
            <a:r>
              <a:rPr lang="sr-Latn-RS" b="1" dirty="0" smtClean="0"/>
              <a:t>Tematski </a:t>
            </a:r>
            <a:r>
              <a:rPr lang="sr-Latn-RS" dirty="0" smtClean="0"/>
              <a:t>materijal:</a:t>
            </a:r>
          </a:p>
          <a:p>
            <a:pPr lvl="1"/>
            <a:r>
              <a:rPr lang="sr-Latn-RS" sz="1800" dirty="0"/>
              <a:t>n</a:t>
            </a:r>
            <a:r>
              <a:rPr lang="sr-Latn-RS" sz="1800" dirty="0" smtClean="0"/>
              <a:t>ov (treća tema)</a:t>
            </a:r>
          </a:p>
          <a:p>
            <a:pPr lvl="1"/>
            <a:r>
              <a:rPr lang="sr-Latn-RS" sz="1800" dirty="0"/>
              <a:t>m</a:t>
            </a:r>
            <a:r>
              <a:rPr lang="sr-Latn-RS" sz="1800" dirty="0" smtClean="0"/>
              <a:t>aterijal I teme</a:t>
            </a:r>
          </a:p>
          <a:p>
            <a:pPr lvl="1"/>
            <a:r>
              <a:rPr lang="sr-Latn-RS" sz="1800" dirty="0"/>
              <a:t>m</a:t>
            </a:r>
            <a:r>
              <a:rPr lang="sr-Latn-RS" sz="1800" dirty="0" smtClean="0"/>
              <a:t>aterijal II teme</a:t>
            </a:r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3050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Ekspozicija - zaključak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Klasičari obično odvajaju ekspoziciju od razvojnog dela ubedljivom kadencom, praćenom pauzom ili cezurom. Dodatno, naglašavaju je i znacima za ponavljanje. (prima i sekunda volta)</a:t>
            </a:r>
          </a:p>
          <a:p>
            <a:r>
              <a:rPr lang="sr-Latn-RS" dirty="0" smtClean="0"/>
              <a:t>Kod Betovena se oba znaka za ponavljanje sreću u ranijim delima, dok u srednjem a naročito poznom stvararalaštvu izostavlja oba ponavljanja. </a:t>
            </a:r>
          </a:p>
          <a:p>
            <a:endParaRPr lang="sr-Latn-RS" dirty="0"/>
          </a:p>
          <a:p>
            <a:r>
              <a:rPr lang="sr-Latn-RS" dirty="0" smtClean="0"/>
              <a:t>Napomena: današnja</a:t>
            </a:r>
            <a:r>
              <a:rPr lang="sr-Latn-RS" b="1" dirty="0" smtClean="0"/>
              <a:t> izvođačka </a:t>
            </a:r>
            <a:r>
              <a:rPr lang="sr-Latn-RS" dirty="0" smtClean="0"/>
              <a:t>praksa često ne poštuje ni znake ponavljanja u klasičnim delima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2713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Analiza ekspozicije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Betoven, Klavirska sonata op.13 „Patetična“</a:t>
            </a:r>
          </a:p>
          <a:p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www.youtube.com/watch?v=DdAl9gbRFbM</a:t>
            </a:r>
            <a:endParaRPr lang="sr-Latn-RS" dirty="0" smtClean="0"/>
          </a:p>
          <a:p>
            <a:endParaRPr lang="sr-Latn-RS" dirty="0" smtClean="0"/>
          </a:p>
          <a:p>
            <a:pPr lvl="1"/>
            <a:r>
              <a:rPr lang="sr-Latn-RS" dirty="0" smtClean="0"/>
              <a:t>I tema (11-35)</a:t>
            </a:r>
          </a:p>
          <a:p>
            <a:pPr lvl="1"/>
            <a:r>
              <a:rPr lang="sr-Latn-RS" dirty="0"/>
              <a:t>m</a:t>
            </a:r>
            <a:r>
              <a:rPr lang="sr-Latn-RS" dirty="0" smtClean="0"/>
              <a:t>ost (36-50)</a:t>
            </a:r>
          </a:p>
          <a:p>
            <a:pPr lvl="1"/>
            <a:r>
              <a:rPr lang="sr-Latn-RS" dirty="0" smtClean="0"/>
              <a:t>II tema - B1 i B2 (51-113)</a:t>
            </a:r>
          </a:p>
          <a:p>
            <a:pPr lvl="1"/>
            <a:r>
              <a:rPr lang="sr-Latn-RS" dirty="0" smtClean="0"/>
              <a:t>završna grupa (114-132)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711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783" y="2529359"/>
            <a:ext cx="8825659" cy="3416300"/>
          </a:xfrm>
        </p:spPr>
        <p:txBody>
          <a:bodyPr/>
          <a:lstStyle/>
          <a:p>
            <a:r>
              <a:rPr lang="sr-Latn-RS" dirty="0" smtClean="0"/>
              <a:t>Ispiši analizu ekspozicije Betovenove Klavirske sonate Op.13, I stav</a:t>
            </a:r>
          </a:p>
          <a:p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99560"/>
              </p:ext>
            </p:extLst>
          </p:nvPr>
        </p:nvGraphicFramePr>
        <p:xfrm>
          <a:off x="1852613" y="363586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Betoven Klavirska</a:t>
                      </a:r>
                      <a:r>
                        <a:rPr lang="sr-Latn-RS" baseline="0" dirty="0" smtClean="0"/>
                        <a:t> sonata op.13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Odsek:                                           Ekspozicija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Pododsek:      I tema        most             B1</a:t>
                      </a:r>
                      <a:r>
                        <a:rPr lang="sr-Latn-RS" baseline="0" dirty="0" smtClean="0"/>
                        <a:t>             B2        </a:t>
                      </a:r>
                      <a:r>
                        <a:rPr lang="sr-Latn-RS" dirty="0" smtClean="0"/>
                        <a:t>     završna grupa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Takt: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Struktura: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Tonalitet: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Tematika: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09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tematski kontrast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Iako se dinamika i princip izgradnje sonatnog oblika, zasnivaju na postojanju bar dve teme koje međusobno kontrastiraju, nije bila retkost u već formiranom klasičnom sonatnom obliku – pojava </a:t>
            </a:r>
            <a:r>
              <a:rPr lang="sr-Latn-RS" b="1" dirty="0" smtClean="0"/>
              <a:t>monotematizma</a:t>
            </a:r>
            <a:r>
              <a:rPr lang="sr-Latn-RS" dirty="0" smtClean="0"/>
              <a:t>:</a:t>
            </a:r>
          </a:p>
          <a:p>
            <a:pPr lvl="1"/>
            <a:r>
              <a:rPr lang="sr-Latn-RS" dirty="0" smtClean="0"/>
              <a:t>II tema se zasniva na motivskom materijalu I teme, malo izmenjenom, samo transponovanom u dominantni tonalitet</a:t>
            </a:r>
          </a:p>
          <a:p>
            <a:pPr lvl="1"/>
            <a:r>
              <a:rPr lang="sr-Latn-RS" dirty="0" smtClean="0"/>
              <a:t>Na ovaj način je stvoren „tonalni prostor“ za II temu, ali nije ispunjen novim tematskim sadržajem</a:t>
            </a:r>
            <a:endParaRPr lang="sr-Latn-RS" dirty="0"/>
          </a:p>
          <a:p>
            <a:pPr lvl="1"/>
            <a:endParaRPr lang="sr-Latn-RS" dirty="0" smtClean="0"/>
          </a:p>
          <a:p>
            <a:pPr lvl="1"/>
            <a:r>
              <a:rPr lang="sr-Latn-RS" dirty="0" smtClean="0"/>
              <a:t>Već kod predstavnika „Manhajmske škole“ (Štamic) a pogotovo kasnije (Mocart, Betoven) </a:t>
            </a:r>
            <a:r>
              <a:rPr lang="sr-Latn-RS" b="1" dirty="0" smtClean="0"/>
              <a:t>tematski kontrast </a:t>
            </a:r>
            <a:r>
              <a:rPr lang="sr-Latn-RS" dirty="0" smtClean="0"/>
              <a:t>postaje podjednako važan kao i </a:t>
            </a:r>
            <a:r>
              <a:rPr lang="sr-Latn-RS" b="1" dirty="0" smtClean="0"/>
              <a:t>tonalni kontrast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6153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tematski kontrast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 velikom broju sonata </a:t>
            </a:r>
            <a:r>
              <a:rPr lang="sr-Latn-RS" b="1" dirty="0" smtClean="0"/>
              <a:t>I tema </a:t>
            </a:r>
            <a:r>
              <a:rPr lang="sr-Latn-RS" dirty="0" smtClean="0"/>
              <a:t>se odlikuje energičnim, dramatskim izrazom, jasnom ritmičkom konturom, sa često izraženim dinamičkim kontrastima unutar teme</a:t>
            </a:r>
          </a:p>
          <a:p>
            <a:pPr lvl="1"/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www.youtube.com/watch?v=7d3jX16nKRY</a:t>
            </a:r>
            <a:r>
              <a:rPr lang="sr-Latn-RS" dirty="0" smtClean="0"/>
              <a:t> Mocart, Jupiter, I stav</a:t>
            </a:r>
          </a:p>
          <a:p>
            <a:pPr lvl="1"/>
            <a:r>
              <a:rPr lang="sr-Latn-RS" dirty="0">
                <a:hlinkClick r:id="rId3"/>
              </a:rPr>
              <a:t>https://</a:t>
            </a:r>
            <a:r>
              <a:rPr lang="sr-Latn-RS" dirty="0" smtClean="0">
                <a:hlinkClick r:id="rId3"/>
              </a:rPr>
              <a:t>www.youtube.com/watch?v=dw4aGcmircA</a:t>
            </a:r>
            <a:r>
              <a:rPr lang="sr-Latn-RS" dirty="0" smtClean="0"/>
              <a:t> Šopen, Sonata b mol,I stav</a:t>
            </a:r>
          </a:p>
          <a:p>
            <a:r>
              <a:rPr lang="sr-Latn-RS" dirty="0" smtClean="0"/>
              <a:t>Za </a:t>
            </a:r>
            <a:r>
              <a:rPr lang="sr-Latn-RS" b="1" dirty="0" smtClean="0"/>
              <a:t>II temu </a:t>
            </a:r>
            <a:r>
              <a:rPr lang="sr-Latn-RS" dirty="0" smtClean="0"/>
              <a:t>je, tada, karakterističan lirski ton i melodioznost tj. </a:t>
            </a:r>
            <a:r>
              <a:rPr lang="sr-Latn-RS" dirty="0"/>
              <a:t>r</a:t>
            </a:r>
            <a:r>
              <a:rPr lang="sr-Latn-RS" dirty="0" smtClean="0"/>
              <a:t>aspevanost teme</a:t>
            </a:r>
          </a:p>
          <a:p>
            <a:pPr lvl="1"/>
            <a:r>
              <a:rPr lang="sr-Latn-RS" dirty="0">
                <a:hlinkClick r:id="rId4"/>
              </a:rPr>
              <a:t>https://</a:t>
            </a:r>
            <a:r>
              <a:rPr lang="sr-Latn-RS" dirty="0" smtClean="0">
                <a:hlinkClick r:id="rId4"/>
              </a:rPr>
              <a:t>www.youtube.com/watch?v=I_CMWOwLUKg</a:t>
            </a:r>
            <a:r>
              <a:rPr lang="sr-Latn-RS" dirty="0" smtClean="0"/>
              <a:t> Betoven, Sonata op.53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51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tematski kontrast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Ovakav odnos tema ne predstavlja opšte pravilo, imamo i primere širokih, mirnih </a:t>
            </a:r>
            <a:r>
              <a:rPr lang="sr-Latn-RS" b="1" dirty="0" smtClean="0"/>
              <a:t>I tema</a:t>
            </a:r>
          </a:p>
          <a:p>
            <a:pPr lvl="1"/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www.youtube.com/watch?v=QQWVlCZyrWY</a:t>
            </a:r>
            <a:r>
              <a:rPr lang="sr-Latn-RS" dirty="0" smtClean="0"/>
              <a:t> Betoven, Gudački kvartet op.59</a:t>
            </a:r>
          </a:p>
          <a:p>
            <a:r>
              <a:rPr lang="sr-Latn-RS" dirty="0" smtClean="0"/>
              <a:t>Isto tako, imamo i primere dramatskih i skercoznih elemenata </a:t>
            </a:r>
            <a:r>
              <a:rPr lang="sr-Latn-RS" b="1" dirty="0" smtClean="0"/>
              <a:t>II teme</a:t>
            </a:r>
          </a:p>
          <a:p>
            <a:pPr lvl="1"/>
            <a:r>
              <a:rPr lang="sr-Latn-RS" dirty="0">
                <a:hlinkClick r:id="rId3"/>
              </a:rPr>
              <a:t>https://</a:t>
            </a:r>
            <a:r>
              <a:rPr lang="sr-Latn-RS" dirty="0" smtClean="0">
                <a:hlinkClick r:id="rId3"/>
              </a:rPr>
              <a:t>www.youtube.com/watch?v=OIm-N9o9qN0</a:t>
            </a:r>
            <a:r>
              <a:rPr lang="sr-Latn-RS" dirty="0" smtClean="0"/>
              <a:t> Brams, Klavirska sonata br.2</a:t>
            </a:r>
          </a:p>
          <a:p>
            <a:pPr marL="0" indent="0">
              <a:buNone/>
            </a:pPr>
            <a:endParaRPr lang="sr-Latn-RS" dirty="0" smtClean="0"/>
          </a:p>
          <a:p>
            <a:r>
              <a:rPr lang="sr-Latn-RS" dirty="0" smtClean="0"/>
              <a:t>Epoha klasike rado upotrebljava teme izgrađene </a:t>
            </a:r>
            <a:r>
              <a:rPr lang="sr-Latn-RS" b="1" dirty="0" smtClean="0"/>
              <a:t>na razloženom trozvuku </a:t>
            </a:r>
            <a:r>
              <a:rPr lang="sr-Latn-RS" dirty="0" smtClean="0"/>
              <a:t>(„manhajmske rakete“). Kasnije, taj tip tema postaje sve ređi. (*)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6684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- ekspozicija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37598"/>
            <a:ext cx="8825659" cy="3416300"/>
          </a:xfrm>
        </p:spPr>
        <p:txBody>
          <a:bodyPr/>
          <a:lstStyle/>
          <a:p>
            <a:r>
              <a:rPr lang="sr-Latn-RS" dirty="0" smtClean="0"/>
              <a:t>Ekspozicija je prvi od tri dela sonatnog oblika, posvećen izlaganju tematskog materijala:</a:t>
            </a:r>
          </a:p>
          <a:p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72346"/>
              </p:ext>
            </p:extLst>
          </p:nvPr>
        </p:nvGraphicFramePr>
        <p:xfrm>
          <a:off x="1852613" y="4055990"/>
          <a:ext cx="781037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10371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                                                Ekspozicija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      II:        </a:t>
                      </a:r>
                      <a:r>
                        <a:rPr lang="sr-Latn-RS" b="1" dirty="0" smtClean="0"/>
                        <a:t>I tema          </a:t>
                      </a:r>
                      <a:r>
                        <a:rPr lang="sr-Latn-RS" dirty="0" smtClean="0"/>
                        <a:t>most         </a:t>
                      </a:r>
                      <a:r>
                        <a:rPr lang="sr-Latn-RS" b="1" dirty="0" smtClean="0"/>
                        <a:t>II tema         </a:t>
                      </a:r>
                      <a:r>
                        <a:rPr lang="sr-Latn-RS" dirty="0" smtClean="0"/>
                        <a:t>završna grupa         :II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                    T                                     D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830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I tema (struktura)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Po obliku može biti raznovrsna, ali obično nije previše zaokružena celina, obzirom da predstavlja tek početak daljeg razvoja. Po strukturi može biti:</a:t>
            </a:r>
          </a:p>
          <a:p>
            <a:pPr lvl="1"/>
            <a:r>
              <a:rPr lang="sr-Latn-RS" dirty="0" smtClean="0"/>
              <a:t>Velika rečenica</a:t>
            </a:r>
          </a:p>
          <a:p>
            <a:pPr lvl="1"/>
            <a:r>
              <a:rPr lang="sr-Latn-RS" dirty="0" smtClean="0"/>
              <a:t>Period</a:t>
            </a:r>
          </a:p>
          <a:p>
            <a:pPr lvl="1"/>
            <a:r>
              <a:rPr lang="sr-Latn-RS" dirty="0" smtClean="0"/>
              <a:t>Niz rečenica</a:t>
            </a:r>
          </a:p>
          <a:p>
            <a:pPr lvl="1"/>
            <a:r>
              <a:rPr lang="sr-Latn-RS" dirty="0" smtClean="0"/>
              <a:t>Grupa I teme</a:t>
            </a:r>
          </a:p>
          <a:p>
            <a:pPr lvl="1"/>
            <a:r>
              <a:rPr lang="sr-Latn-RS" dirty="0" smtClean="0"/>
              <a:t>Trodelna forma</a:t>
            </a:r>
          </a:p>
          <a:p>
            <a:pPr lvl="1"/>
            <a:r>
              <a:rPr lang="sr-Latn-RS" dirty="0" smtClean="0"/>
              <a:t>Dvodelna pesma</a:t>
            </a:r>
          </a:p>
          <a:p>
            <a:pPr lvl="1"/>
            <a:r>
              <a:rPr lang="sr-Latn-RS" dirty="0" smtClean="0"/>
              <a:t>Polifona građa</a:t>
            </a:r>
          </a:p>
          <a:p>
            <a:pPr lvl="2"/>
            <a:r>
              <a:rPr lang="sr-Latn-RS" dirty="0" smtClean="0"/>
              <a:t>Napomena: pre nastupa I teme, u ekspoziciji možemo imati i </a:t>
            </a:r>
            <a:r>
              <a:rPr lang="sr-Latn-RS" b="1" dirty="0" smtClean="0"/>
              <a:t>uvod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462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I tema (harmonski)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U pogledu </a:t>
            </a:r>
            <a:r>
              <a:rPr lang="sr-Latn-RS" b="1" dirty="0" smtClean="0"/>
              <a:t>harmonije</a:t>
            </a:r>
            <a:r>
              <a:rPr lang="sr-Latn-RS" dirty="0" smtClean="0"/>
              <a:t>, I tema je tonalno stabilna. Čitava se nalazi u osnovnom tonalitetu ili bar osnovni tonalitet preovlađuje</a:t>
            </a:r>
          </a:p>
          <a:p>
            <a:r>
              <a:rPr lang="sr-Latn-RS" dirty="0" smtClean="0"/>
              <a:t>Kod opsežnijih I tema (grupa I teme, trodelna forma)dolazi do modulacija, ali se osnovni tonalitet uspostavlja pre mosta</a:t>
            </a:r>
          </a:p>
          <a:p>
            <a:r>
              <a:rPr lang="sr-Latn-RS" dirty="0" smtClean="0"/>
              <a:t>Tema se najčešće završava ubedljivom kadencom</a:t>
            </a:r>
          </a:p>
          <a:p>
            <a:pPr lvl="1"/>
            <a:r>
              <a:rPr lang="sr-Latn-RS" dirty="0" smtClean="0"/>
              <a:t>Na T ( jasno razgraničenje od mosta )</a:t>
            </a:r>
          </a:p>
          <a:p>
            <a:pPr lvl="1"/>
            <a:r>
              <a:rPr lang="sr-Latn-RS" dirty="0" smtClean="0"/>
              <a:t>Poluzavršetak na D ( podvučen pauzom ili koronom )</a:t>
            </a:r>
          </a:p>
          <a:p>
            <a:pPr lvl="1"/>
            <a:endParaRPr lang="sr-Latn-RS" dirty="0"/>
          </a:p>
          <a:p>
            <a:pPr lvl="1"/>
            <a:r>
              <a:rPr lang="sr-Latn-RS" dirty="0" smtClean="0"/>
              <a:t>Napomena: kasnijoj romantičarskoj literaturi ima tema koje neosetno prelaze u most, tako da je teško razdvojiti ova dva odseka</a:t>
            </a:r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lvl="1"/>
            <a:endParaRPr lang="sr-Latn-RS" dirty="0" smtClean="0"/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19514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- most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400" dirty="0" smtClean="0"/>
              <a:t>Prelazni odsek koji povezuje I i II temu, ublažavajući njihov kontrast</a:t>
            </a:r>
          </a:p>
          <a:p>
            <a:r>
              <a:rPr lang="sr-Latn-RS" sz="1400" dirty="0" smtClean="0"/>
              <a:t>Kod klasičara (Hajdn, Mocart) to je međustav od tematski manje značajnih figura i pasaža dok mu Betoven rado daje tematsku izrazitost. </a:t>
            </a:r>
          </a:p>
          <a:p>
            <a:r>
              <a:rPr lang="sr-Latn-RS" sz="1400" b="1" dirty="0"/>
              <a:t>Harmonski</a:t>
            </a:r>
            <a:r>
              <a:rPr lang="sr-Latn-RS" sz="1400" dirty="0"/>
              <a:t> – u mostu se vrši modulacija u tonalitet II teme (zastoj D</a:t>
            </a:r>
            <a:r>
              <a:rPr lang="sr-Latn-RS" sz="1400" dirty="0" smtClean="0"/>
              <a:t>)</a:t>
            </a:r>
          </a:p>
          <a:p>
            <a:pPr lvl="1"/>
            <a:r>
              <a:rPr lang="sr-Latn-RS" sz="1400" dirty="0" smtClean="0"/>
              <a:t>stari </a:t>
            </a:r>
            <a:r>
              <a:rPr lang="sr-Latn-RS" sz="1400" dirty="0"/>
              <a:t>tip </a:t>
            </a:r>
            <a:r>
              <a:rPr lang="sr-Latn-RS" sz="1400" dirty="0" smtClean="0"/>
              <a:t>( D </a:t>
            </a:r>
            <a:r>
              <a:rPr lang="sr-Latn-RS" sz="1400" dirty="0"/>
              <a:t>osnovnog </a:t>
            </a:r>
            <a:r>
              <a:rPr lang="sr-Latn-RS" sz="1400" dirty="0" smtClean="0"/>
              <a:t>tonaliteta )</a:t>
            </a:r>
            <a:endParaRPr lang="sr-Latn-RS" sz="1400" dirty="0"/>
          </a:p>
          <a:p>
            <a:pPr lvl="1"/>
            <a:r>
              <a:rPr lang="sr-Latn-RS" sz="1400" dirty="0" smtClean="0"/>
              <a:t>novi </a:t>
            </a:r>
            <a:r>
              <a:rPr lang="sr-Latn-RS" sz="1400" dirty="0"/>
              <a:t>tip </a:t>
            </a:r>
            <a:r>
              <a:rPr lang="sr-Latn-RS" sz="1400" dirty="0" smtClean="0"/>
              <a:t>( modulacija </a:t>
            </a:r>
            <a:r>
              <a:rPr lang="sr-Latn-RS" sz="1400" dirty="0"/>
              <a:t>u tonalitet II teme, zastoj na D novog </a:t>
            </a:r>
            <a:r>
              <a:rPr lang="sr-Latn-RS" sz="1400" dirty="0" smtClean="0"/>
              <a:t>tonaliteta )</a:t>
            </a:r>
            <a:endParaRPr lang="sr-Latn-RS" sz="1400" dirty="0"/>
          </a:p>
          <a:p>
            <a:pPr marL="0" indent="0">
              <a:buNone/>
            </a:pPr>
            <a:endParaRPr lang="sr-Latn-RS" sz="1400" dirty="0" smtClean="0"/>
          </a:p>
          <a:p>
            <a:r>
              <a:rPr lang="sr-Latn-RS" sz="1400" b="1" dirty="0" smtClean="0"/>
              <a:t>Tematski, </a:t>
            </a:r>
            <a:r>
              <a:rPr lang="sr-Latn-RS" sz="1400" dirty="0" smtClean="0"/>
              <a:t>most može biti:</a:t>
            </a:r>
          </a:p>
          <a:p>
            <a:pPr lvl="1"/>
            <a:r>
              <a:rPr lang="sr-Latn-RS" sz="1400" dirty="0"/>
              <a:t>m</a:t>
            </a:r>
            <a:r>
              <a:rPr lang="sr-Latn-RS" sz="1400" dirty="0" smtClean="0"/>
              <a:t>aterijal I teme</a:t>
            </a:r>
          </a:p>
          <a:p>
            <a:pPr lvl="1"/>
            <a:r>
              <a:rPr lang="sr-Latn-RS" sz="1400" dirty="0"/>
              <a:t>n</a:t>
            </a:r>
            <a:r>
              <a:rPr lang="sr-Latn-RS" sz="1400" dirty="0" smtClean="0"/>
              <a:t>ov materijal</a:t>
            </a:r>
          </a:p>
          <a:p>
            <a:pPr lvl="1"/>
            <a:r>
              <a:rPr lang="sr-Latn-RS" sz="1400" dirty="0"/>
              <a:t>n</a:t>
            </a:r>
            <a:r>
              <a:rPr lang="sr-Latn-RS" sz="1400" dirty="0" smtClean="0"/>
              <a:t>agoveštaj materijala Ii teme</a:t>
            </a:r>
          </a:p>
        </p:txBody>
      </p:sp>
    </p:spTree>
    <p:extLst>
      <p:ext uri="{BB962C8B-B14F-4D97-AF65-F5344CB8AC3E}">
        <p14:creationId xmlns:p14="http://schemas.microsoft.com/office/powerpoint/2010/main" val="1296824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Sonatni oblik – II tema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Po </a:t>
            </a:r>
            <a:r>
              <a:rPr lang="sr-Latn-RS" b="1" dirty="0" smtClean="0"/>
              <a:t>strukturi</a:t>
            </a:r>
            <a:r>
              <a:rPr lang="sr-Latn-RS" dirty="0" smtClean="0"/>
              <a:t> II tema može biti:</a:t>
            </a:r>
          </a:p>
          <a:p>
            <a:r>
              <a:rPr lang="sr-Latn-RS" dirty="0" smtClean="0"/>
              <a:t>Rečenica</a:t>
            </a:r>
          </a:p>
          <a:p>
            <a:r>
              <a:rPr lang="sr-Latn-RS" dirty="0" smtClean="0"/>
              <a:t>Period</a:t>
            </a:r>
          </a:p>
          <a:p>
            <a:r>
              <a:rPr lang="sr-Latn-RS" dirty="0" smtClean="0"/>
              <a:t>Niz rečenica</a:t>
            </a:r>
          </a:p>
          <a:p>
            <a:r>
              <a:rPr lang="sr-Latn-RS" b="1" dirty="0" smtClean="0"/>
              <a:t>Grupa II teme (kompleks od najčešće dva odseka B1 i B2)</a:t>
            </a:r>
          </a:p>
          <a:p>
            <a:r>
              <a:rPr lang="sr-Latn-RS" dirty="0" smtClean="0"/>
              <a:t>(Hajdn i Mocart) </a:t>
            </a:r>
            <a:r>
              <a:rPr lang="sr-Latn-RS" b="1" dirty="0" smtClean="0"/>
              <a:t>tonalitet</a:t>
            </a:r>
            <a:r>
              <a:rPr lang="sr-Latn-RS" dirty="0" smtClean="0"/>
              <a:t> – ako je osnovni tonalitet durski, II tema je u </a:t>
            </a:r>
            <a:r>
              <a:rPr lang="sr-Latn-RS" b="1" dirty="0" smtClean="0"/>
              <a:t>dominantnom</a:t>
            </a:r>
            <a:r>
              <a:rPr lang="sr-Latn-RS" dirty="0" smtClean="0"/>
              <a:t> tonalitetu, ako je osnovni tonalitet molski, II tema je u </a:t>
            </a:r>
            <a:r>
              <a:rPr lang="sr-Latn-RS" b="1" dirty="0" smtClean="0"/>
              <a:t>paralelnom</a:t>
            </a:r>
            <a:r>
              <a:rPr lang="sr-Latn-RS" dirty="0" smtClean="0"/>
              <a:t> duru. Betoven primenjujue i udaljene tonalitete – tercna srodnost (medijante)</a:t>
            </a:r>
          </a:p>
          <a:p>
            <a:r>
              <a:rPr lang="sr-Latn-RS" dirty="0" smtClean="0"/>
              <a:t>II tema se može razlikovati po tempu i vrsti takta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88827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184</TotalTime>
  <Words>811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Muzički oblici III godina Ekspozicija sonate</vt:lpstr>
      <vt:lpstr>Sonatni oblik – tematski kontrast</vt:lpstr>
      <vt:lpstr>Sonatni oblik – tematski kontrast</vt:lpstr>
      <vt:lpstr>Sonatni oblik – tematski kontrast</vt:lpstr>
      <vt:lpstr>Sonatni oblik - ekspozicija</vt:lpstr>
      <vt:lpstr>Sonatni oblik – I tema (struktura)</vt:lpstr>
      <vt:lpstr>Sonatni oblik – I tema (harmonski)</vt:lpstr>
      <vt:lpstr>Sonatni oblik - most</vt:lpstr>
      <vt:lpstr>Sonatni oblik – II tema</vt:lpstr>
      <vt:lpstr>Sonatni oblik – završna grupa</vt:lpstr>
      <vt:lpstr>Ekspozicija - zaključak</vt:lpstr>
      <vt:lpstr>Analiza ekspozicije</vt:lpstr>
      <vt:lpstr>Zadatak: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Muzički oblici III godina Ekspozicija sonate</dc:title>
  <dc:creator>Sara Bojović</dc:creator>
  <cp:lastModifiedBy>Sara Bojović</cp:lastModifiedBy>
  <cp:revision>15</cp:revision>
  <dcterms:created xsi:type="dcterms:W3CDTF">2020-04-20T08:30:41Z</dcterms:created>
  <dcterms:modified xsi:type="dcterms:W3CDTF">2020-04-20T11:35:34Z</dcterms:modified>
</cp:coreProperties>
</file>